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5"/>
  </p:sldMasterIdLst>
  <p:notesMasterIdLst>
    <p:notesMasterId r:id="rId37"/>
  </p:notesMasterIdLst>
  <p:sldIdLst>
    <p:sldId id="372" r:id="rId6"/>
    <p:sldId id="276" r:id="rId7"/>
    <p:sldId id="277" r:id="rId8"/>
    <p:sldId id="278" r:id="rId9"/>
    <p:sldId id="279" r:id="rId10"/>
    <p:sldId id="306" r:id="rId11"/>
    <p:sldId id="286" r:id="rId12"/>
    <p:sldId id="291" r:id="rId13"/>
    <p:sldId id="288" r:id="rId14"/>
    <p:sldId id="307" r:id="rId15"/>
    <p:sldId id="289" r:id="rId16"/>
    <p:sldId id="290" r:id="rId17"/>
    <p:sldId id="377" r:id="rId18"/>
    <p:sldId id="373" r:id="rId19"/>
    <p:sldId id="374" r:id="rId20"/>
    <p:sldId id="375" r:id="rId21"/>
    <p:sldId id="376" r:id="rId22"/>
    <p:sldId id="281" r:id="rId23"/>
    <p:sldId id="282" r:id="rId24"/>
    <p:sldId id="283" r:id="rId25"/>
    <p:sldId id="284" r:id="rId26"/>
    <p:sldId id="285" r:id="rId27"/>
    <p:sldId id="378" r:id="rId28"/>
    <p:sldId id="305" r:id="rId29"/>
    <p:sldId id="308" r:id="rId30"/>
    <p:sldId id="309" r:id="rId31"/>
    <p:sldId id="310" r:id="rId32"/>
    <p:sldId id="312" r:id="rId33"/>
    <p:sldId id="379" r:id="rId34"/>
    <p:sldId id="311" r:id="rId35"/>
    <p:sldId id="298" r:id="rId3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98" autoAdjust="0"/>
  </p:normalViewPr>
  <p:slideViewPr>
    <p:cSldViewPr>
      <p:cViewPr>
        <p:scale>
          <a:sx n="100" d="100"/>
          <a:sy n="100" d="100"/>
        </p:scale>
        <p:origin x="-9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F508E-DBAE-4398-9FC7-BECC1A004CA4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7FBEB-EB23-4FFF-B48C-71BD61CA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3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6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FBEB-EB23-4FFF-B48C-71BD61CA4B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9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934DC7-BD02-4123-B249-CB6466174D8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542A6C-F160-410E-AFF8-4B203021CF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MCAS Miramar Environmental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Environmental Training (Initial and Annual Refresher)</a:t>
            </a:r>
            <a:endParaRPr lang="en-US" dirty="0"/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143000"/>
            <a:ext cx="8839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Environmentally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Preferable Products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Have lesser or reduced effects on health or the </a:t>
            </a:r>
            <a:r>
              <a:rPr lang="en-US" sz="2000" dirty="0" smtClean="0"/>
              <a:t>environment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Ozone Depleting Substances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Use non ozone depleting products when possible in applications such as refrigeration chemicals, cleaning </a:t>
            </a:r>
            <a:r>
              <a:rPr lang="en-US" sz="2000" dirty="0" smtClean="0"/>
              <a:t>solvents,  </a:t>
            </a:r>
            <a:r>
              <a:rPr lang="en-US" sz="2000" dirty="0"/>
              <a:t>fire suppression </a:t>
            </a:r>
            <a:r>
              <a:rPr lang="en-US" sz="2000" dirty="0" smtClean="0"/>
              <a:t>agents, </a:t>
            </a:r>
            <a:r>
              <a:rPr lang="en-US" sz="2000" dirty="0"/>
              <a:t>aerosols, adhesives, </a:t>
            </a:r>
            <a:r>
              <a:rPr lang="en-US" sz="2000" dirty="0" smtClean="0"/>
              <a:t>paints, etc</a:t>
            </a:r>
            <a:r>
              <a:rPr lang="en-US" sz="2400" dirty="0" smtClean="0"/>
              <a:t>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Chemicals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Reduce amounts of </a:t>
            </a:r>
            <a:r>
              <a:rPr lang="en-US" sz="2000" dirty="0" smtClean="0"/>
              <a:t>cadmium</a:t>
            </a:r>
            <a:r>
              <a:rPr lang="en-US" sz="2000" dirty="0"/>
              <a:t>, lead, mercury</a:t>
            </a:r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Electronics (E-Waste)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Fastest growing waste stream in the country due to constant upgrades of </a:t>
            </a:r>
            <a:r>
              <a:rPr lang="en-US" sz="2400" dirty="0" smtClean="0"/>
              <a:t>electronics (I-phone ?)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Anything </a:t>
            </a:r>
            <a:r>
              <a:rPr lang="en-US" sz="2400" dirty="0"/>
              <a:t>that contains a circuit </a:t>
            </a:r>
            <a:r>
              <a:rPr lang="en-US" sz="2400" dirty="0" smtClean="0"/>
              <a:t>board or plugs into an electrical outlet: </a:t>
            </a:r>
            <a:r>
              <a:rPr lang="en-US" sz="2400" dirty="0"/>
              <a:t>computers, monitors, phones, light bulbs, toner cartridges, </a:t>
            </a:r>
            <a:r>
              <a:rPr lang="en-US" sz="2400" dirty="0" smtClean="0"/>
              <a:t>DVD </a:t>
            </a:r>
            <a:r>
              <a:rPr lang="en-US" sz="2400" dirty="0"/>
              <a:t>players, remote controls, </a:t>
            </a:r>
            <a:r>
              <a:rPr lang="en-US" sz="2400" dirty="0" smtClean="0"/>
              <a:t>etc.</a:t>
            </a:r>
            <a:endParaRPr lang="en-US" sz="24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Recyclable </a:t>
            </a:r>
            <a:r>
              <a:rPr lang="en-US" sz="2400" dirty="0"/>
              <a:t>for the valuable materials used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Is also toxic due to the materials </a:t>
            </a:r>
            <a:r>
              <a:rPr lang="en-US" sz="2400" dirty="0" smtClean="0"/>
              <a:t>used,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200" dirty="0" smtClean="0"/>
              <a:t>PCB’s</a:t>
            </a:r>
            <a:r>
              <a:rPr lang="en-US" sz="2200" dirty="0"/>
              <a:t>, </a:t>
            </a:r>
            <a:r>
              <a:rPr lang="en-US" sz="2200" dirty="0" smtClean="0"/>
              <a:t>Arsenic</a:t>
            </a:r>
            <a:r>
              <a:rPr lang="en-US" sz="2200" dirty="0"/>
              <a:t>, Antimony, Nickel, Beryllium, Copper, Zinc, Mercury, Lead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When improperly disposed of chemicals and elements </a:t>
            </a:r>
            <a:r>
              <a:rPr lang="en-US" sz="2400"/>
              <a:t>can </a:t>
            </a:r>
            <a:r>
              <a:rPr lang="en-US" sz="2400" smtClean="0"/>
              <a:t>leach </a:t>
            </a:r>
            <a:r>
              <a:rPr lang="en-US" sz="2400" dirty="0"/>
              <a:t>into waterways causing birth defects, cancer, </a:t>
            </a:r>
            <a:r>
              <a:rPr lang="en-US" sz="2400" dirty="0" smtClean="0"/>
              <a:t>mutations and death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reduce pollution and environmental costs: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458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Utilize station Hazardous Materials Minimization Center (HAZMINCEN) to procure </a:t>
            </a:r>
            <a:r>
              <a:rPr lang="en-US" sz="2000" dirty="0" smtClean="0"/>
              <a:t>hazmat.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Properly dispose of </a:t>
            </a:r>
            <a:r>
              <a:rPr lang="en-US" sz="2000" dirty="0" smtClean="0"/>
              <a:t>hazardous </a:t>
            </a:r>
            <a:r>
              <a:rPr lang="en-US" sz="2000" dirty="0"/>
              <a:t>waste via </a:t>
            </a:r>
            <a:r>
              <a:rPr lang="en-US" sz="2000" dirty="0" smtClean="0"/>
              <a:t>the Environmental Management Dept. (EMD), Waste Management Division (</a:t>
            </a:r>
            <a:r>
              <a:rPr lang="en-US" sz="2000" dirty="0" err="1" smtClean="0"/>
              <a:t>WMD</a:t>
            </a:r>
            <a:r>
              <a:rPr lang="en-US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Participate </a:t>
            </a:r>
            <a:r>
              <a:rPr lang="en-US" sz="2000" dirty="0"/>
              <a:t>in the recyclable </a:t>
            </a:r>
            <a:r>
              <a:rPr lang="en-US" sz="2000" dirty="0" smtClean="0"/>
              <a:t>shop towel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Recycle paper, cardboard, aluminum, scrap metal, wood, plastic, used oil, used antifreeze, </a:t>
            </a:r>
            <a:r>
              <a:rPr lang="en-US" sz="2000" dirty="0" smtClean="0"/>
              <a:t>empty </a:t>
            </a:r>
            <a:r>
              <a:rPr lang="en-US" sz="2000" dirty="0"/>
              <a:t>containers, </a:t>
            </a:r>
            <a:r>
              <a:rPr lang="en-US" sz="2000" dirty="0" smtClean="0"/>
              <a:t>electronic waste </a:t>
            </a:r>
            <a:r>
              <a:rPr lang="en-US" sz="2000" dirty="0"/>
              <a:t>via the station’s recycling </a:t>
            </a:r>
            <a:r>
              <a:rPr lang="en-US" sz="2000" dirty="0" smtClean="0"/>
              <a:t>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not litter, utilize trashcans and </a:t>
            </a:r>
            <a:r>
              <a:rPr lang="en-US" sz="2000" dirty="0" smtClean="0"/>
              <a:t>dumpsters.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Good </a:t>
            </a:r>
            <a:r>
              <a:rPr lang="en-US" sz="2000" dirty="0"/>
              <a:t>housekeeping in work </a:t>
            </a:r>
            <a:r>
              <a:rPr lang="en-US" sz="2000" dirty="0" smtClean="0"/>
              <a:t>spaces.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15362"/>
          </a:xfrm>
        </p:spPr>
        <p:txBody>
          <a:bodyPr/>
          <a:lstStyle/>
          <a:p>
            <a:r>
              <a:rPr lang="en-US" dirty="0" err="1"/>
              <a:t>Stormwater</a:t>
            </a:r>
            <a:r>
              <a:rPr lang="en-US" dirty="0"/>
              <a:t> compliance</a:t>
            </a:r>
          </a:p>
        </p:txBody>
      </p:sp>
      <p:pic>
        <p:nvPicPr>
          <p:cNvPr id="9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91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7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Stormwater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962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General Info:</a:t>
            </a:r>
          </a:p>
          <a:p>
            <a:pPr marL="800100" lvl="3" indent="-342900"/>
            <a:r>
              <a:rPr lang="en-US" dirty="0"/>
              <a:t>Water pollutants include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dredged </a:t>
            </a:r>
            <a:r>
              <a:rPr lang="en-US" dirty="0"/>
              <a:t>soil,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solid </a:t>
            </a:r>
            <a:r>
              <a:rPr lang="en-US" dirty="0"/>
              <a:t>waste,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incinerator </a:t>
            </a:r>
            <a:r>
              <a:rPr lang="en-US" dirty="0"/>
              <a:t>residue,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sewage</a:t>
            </a:r>
            <a:r>
              <a:rPr lang="en-US" dirty="0"/>
              <a:t>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garbage</a:t>
            </a:r>
            <a:r>
              <a:rPr lang="en-US" dirty="0"/>
              <a:t>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sewage </a:t>
            </a:r>
            <a:r>
              <a:rPr lang="en-US" dirty="0"/>
              <a:t>sludge,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munitions</a:t>
            </a:r>
            <a:r>
              <a:rPr lang="en-US" dirty="0"/>
              <a:t>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chemical </a:t>
            </a:r>
            <a:r>
              <a:rPr lang="en-US" dirty="0"/>
              <a:t>wastes</a:t>
            </a:r>
            <a:r>
              <a:rPr lang="en-US" dirty="0" smtClean="0"/>
              <a:t>,</a:t>
            </a:r>
          </a:p>
          <a:p>
            <a:pPr marL="1257300" lvl="4" indent="-342900"/>
            <a:r>
              <a:rPr lang="en-US" dirty="0" smtClean="0"/>
              <a:t>biological </a:t>
            </a:r>
            <a:r>
              <a:rPr lang="en-US" dirty="0"/>
              <a:t>material,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radioactive </a:t>
            </a:r>
            <a:r>
              <a:rPr lang="en-US" dirty="0"/>
              <a:t>materials,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heat</a:t>
            </a:r>
            <a:r>
              <a:rPr lang="en-US" dirty="0"/>
              <a:t>,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wrecks </a:t>
            </a:r>
            <a:r>
              <a:rPr lang="en-US" dirty="0"/>
              <a:t>or </a:t>
            </a:r>
            <a:endParaRPr lang="en-US" dirty="0" smtClean="0"/>
          </a:p>
          <a:p>
            <a:pPr marL="1257300" lvl="4" indent="-342900"/>
            <a:r>
              <a:rPr lang="en-US" dirty="0" smtClean="0"/>
              <a:t>discarded </a:t>
            </a:r>
            <a:r>
              <a:rPr lang="en-US" dirty="0"/>
              <a:t>equipment, rock, sand, cellar dirt, and industrial, municipal and agricultural waste discharged into water.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Best Management Practices</a:t>
            </a:r>
          </a:p>
          <a:p>
            <a:pPr lvl="1"/>
            <a:r>
              <a:rPr lang="en-US" dirty="0"/>
              <a:t>Label all drums, cans, containers, tanks and valves</a:t>
            </a:r>
          </a:p>
          <a:p>
            <a:pPr lvl="1"/>
            <a:r>
              <a:rPr lang="en-US" dirty="0"/>
              <a:t>Perform regular cleaning and regular pavement sweeping</a:t>
            </a:r>
          </a:p>
          <a:p>
            <a:pPr lvl="1"/>
            <a:r>
              <a:rPr lang="en-US" dirty="0"/>
              <a:t>Avoid hosing down the site</a:t>
            </a:r>
          </a:p>
          <a:p>
            <a:pPr lvl="1"/>
            <a:r>
              <a:rPr lang="en-US" dirty="0"/>
              <a:t>Recycle</a:t>
            </a:r>
          </a:p>
          <a:p>
            <a:pPr lvl="1"/>
            <a:r>
              <a:rPr lang="en-US" dirty="0"/>
              <a:t>Store waste and recycling materials in proper containers</a:t>
            </a:r>
          </a:p>
          <a:p>
            <a:pPr lvl="1"/>
            <a:r>
              <a:rPr lang="en-US" dirty="0"/>
              <a:t>Keep lids closed on all waste receptacles and HAZMAT drums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Best Management Practices</a:t>
            </a:r>
          </a:p>
          <a:p>
            <a:pPr lvl="1"/>
            <a:r>
              <a:rPr lang="en-US" dirty="0" smtClean="0"/>
              <a:t>Limit </a:t>
            </a:r>
            <a:r>
              <a:rPr lang="en-US" dirty="0"/>
              <a:t>significant materials inventory</a:t>
            </a:r>
          </a:p>
          <a:p>
            <a:pPr lvl="1"/>
            <a:r>
              <a:rPr lang="en-US" dirty="0"/>
              <a:t>Routinely clean catch basins</a:t>
            </a:r>
          </a:p>
          <a:p>
            <a:pPr lvl="1"/>
            <a:r>
              <a:rPr lang="en-US" dirty="0"/>
              <a:t>Keep equipment and vehicles clean</a:t>
            </a:r>
          </a:p>
          <a:p>
            <a:pPr lvl="1"/>
            <a:r>
              <a:rPr lang="en-US" dirty="0"/>
              <a:t>Stencil signs on storm drain inlets</a:t>
            </a:r>
          </a:p>
          <a:p>
            <a:pPr lvl="1"/>
            <a:r>
              <a:rPr lang="en-US" dirty="0"/>
              <a:t>Check vehicles and equipment for leaks</a:t>
            </a:r>
          </a:p>
          <a:p>
            <a:pPr lvl="1"/>
            <a:r>
              <a:rPr lang="en-US" dirty="0"/>
              <a:t>Park vehicles on an impervious surface</a:t>
            </a:r>
          </a:p>
          <a:p>
            <a:pPr lvl="1"/>
            <a:r>
              <a:rPr lang="en-US" dirty="0"/>
              <a:t>Discharge wash water to a sanitary </a:t>
            </a:r>
            <a:r>
              <a:rPr lang="en-US" dirty="0" smtClean="0"/>
              <a:t>sewer</a:t>
            </a:r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Stormwater</a:t>
            </a:r>
            <a:r>
              <a:rPr lang="en-US" dirty="0"/>
              <a:t>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</a:rPr>
              <a:t>Best Management Practices</a:t>
            </a:r>
          </a:p>
          <a:p>
            <a:r>
              <a:rPr lang="en-US" dirty="0" smtClean="0"/>
              <a:t>Wash vehicles and equipment only at EMD-approved wash racks.</a:t>
            </a:r>
          </a:p>
          <a:p>
            <a:r>
              <a:rPr lang="en-US" dirty="0" smtClean="0"/>
              <a:t>Use drip pans underneath leaking aircraft, vehicles, and equipment.</a:t>
            </a:r>
          </a:p>
          <a:p>
            <a:r>
              <a:rPr lang="en-US" dirty="0" smtClean="0"/>
              <a:t>Substitute non-toxic or less toxic cleaning solvents.</a:t>
            </a:r>
            <a:endParaRPr lang="en-US" dirty="0"/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Greening Through Procurement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91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0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Corps installations consume a wide variety of toxic and non-renewable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resources. Therefore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procurement of environmentally friendly and recyclable resources must be properly managed during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operations.</a:t>
            </a:r>
          </a:p>
          <a:p>
            <a:pPr marL="0" indent="0">
              <a:buNone/>
            </a:pP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289048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MCAS Miramar is </a:t>
            </a:r>
            <a:r>
              <a:rPr lang="en-US" sz="3200" dirty="0"/>
              <a:t>regulated by Federal, State, Local, </a:t>
            </a:r>
            <a:r>
              <a:rPr lang="en-US" sz="3200" dirty="0" smtClean="0"/>
              <a:t>Navy </a:t>
            </a:r>
            <a:r>
              <a:rPr lang="en-US" sz="3200" dirty="0"/>
              <a:t>and Marine Corps environmental policies to protect the local environment and preserve it for future generations.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183880" cy="283464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1"/>
                </a:solidFill>
                <a:effectLst/>
              </a:rPr>
              <a:t>Air Emissions, </a:t>
            </a:r>
            <a:r>
              <a:rPr lang="en-US" sz="3200" b="0" dirty="0" err="1" smtClean="0">
                <a:solidFill>
                  <a:schemeClr val="tx1"/>
                </a:solidFill>
                <a:effectLst/>
              </a:rPr>
              <a:t>Stormwater</a:t>
            </a:r>
            <a:r>
              <a:rPr lang="en-US" sz="3200" b="0" dirty="0" smtClean="0">
                <a:solidFill>
                  <a:schemeClr val="tx1"/>
                </a:solidFill>
                <a:effectLst/>
              </a:rPr>
              <a:t>, Hazardous Waste, Universal Waste, E-Waste, Recycling, Reusable shop towel Program just to name a few.</a:t>
            </a:r>
            <a:endParaRPr lang="en-US" sz="32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62" y="1143000"/>
            <a:ext cx="8839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Units must establish affirmative procurement programs for all items purchased by the unit, including hazardous </a:t>
            </a:r>
            <a:r>
              <a:rPr lang="en-US" sz="2400" dirty="0" smtClean="0"/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Units must eliminate ozone depleting substances and purchase safe, environmentally friendly products that are recovered or recycled (when available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units must also establish recycling programs for all recyclable </a:t>
            </a:r>
            <a:r>
              <a:rPr lang="en-US" sz="2400" dirty="0" smtClean="0"/>
              <a:t>materials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37" y="838200"/>
            <a:ext cx="91106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Adhering to Greening through Procurement guidelines will help lower costs and lessen danger to human health and the </a:t>
            </a:r>
            <a:r>
              <a:rPr lang="en-US" sz="2400" dirty="0" smtClean="0"/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commonly used materials are recyclable. Recycling commonly used materials conserves resources, lowers costs, preserves valuable landfill space, and lessens danger to human health and the </a:t>
            </a:r>
            <a:r>
              <a:rPr lang="en-US" sz="2400" dirty="0" smtClean="0"/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commonly purchased products are available in safe, environmentally friendly, or recycled versions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complying with Greening through Procurement, you are responsible for observing the following: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05" y="14478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 </a:t>
            </a:r>
            <a:r>
              <a:rPr lang="en-US" dirty="0"/>
              <a:t>training in Greening through Procurement Standard Operating Procedures (SOPs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 </a:t>
            </a:r>
            <a:r>
              <a:rPr lang="en-US" dirty="0"/>
              <a:t>an affirmative procurement program based on EPA guidelines that indicates which items may be purchased by the </a:t>
            </a:r>
            <a:r>
              <a:rPr lang="en-US" dirty="0" smtClean="0"/>
              <a:t>unit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Establish </a:t>
            </a:r>
            <a:r>
              <a:rPr lang="en-US" dirty="0"/>
              <a:t>and implement environmental compliance audit programs and policies that emphasize pollution </a:t>
            </a:r>
            <a:r>
              <a:rPr lang="en-US" dirty="0" smtClean="0"/>
              <a:t>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 </a:t>
            </a:r>
            <a:r>
              <a:rPr lang="en-US" dirty="0"/>
              <a:t>that 100% of products purchased meet or exceed EPA </a:t>
            </a:r>
            <a:r>
              <a:rPr lang="en-US" dirty="0" smtClean="0"/>
              <a:t>guidelines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Purchase </a:t>
            </a:r>
            <a:r>
              <a:rPr lang="en-US" dirty="0"/>
              <a:t>recovered and/or recycled materials when </a:t>
            </a:r>
            <a:r>
              <a:rPr lang="en-US" dirty="0" smtClean="0"/>
              <a:t>available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 </a:t>
            </a:r>
            <a:r>
              <a:rPr lang="en-US" dirty="0"/>
              <a:t>and phase-out use of ozone-depleting substances and purchase safe, cost-effective, and environmentally preferable </a:t>
            </a:r>
            <a:r>
              <a:rPr lang="en-US" dirty="0" smtClean="0"/>
              <a:t>alternatives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Comply </a:t>
            </a:r>
            <a:r>
              <a:rPr lang="en-US" dirty="0"/>
              <a:t>with all printing and copying requirements (paper content shall be no less than 50% recovered/recycled materials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 </a:t>
            </a:r>
            <a:r>
              <a:rPr lang="en-US" dirty="0"/>
              <a:t>guidelines for using re-refined lubricating oil and retread </a:t>
            </a:r>
            <a:r>
              <a:rPr lang="en-US" dirty="0" smtClean="0"/>
              <a:t>tires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Maintain </a:t>
            </a:r>
            <a:r>
              <a:rPr lang="en-US" dirty="0"/>
              <a:t>programs to recycle batteries, scrap metal, fluorescent lamps, and </a:t>
            </a:r>
            <a:r>
              <a:rPr lang="en-US" dirty="0" smtClean="0"/>
              <a:t>ballasts</a:t>
            </a:r>
            <a:endParaRPr lang="en-US" dirty="0"/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829761"/>
          </a:xfrm>
        </p:spPr>
        <p:txBody>
          <a:bodyPr/>
          <a:lstStyle/>
          <a:p>
            <a:pPr algn="ctr"/>
            <a:r>
              <a:rPr lang="en-US" dirty="0"/>
              <a:t>Landfill Trip Authorization ESOP</a:t>
            </a:r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91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6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3847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Call Recycling Center first at x 8872 or 6366 to have them inspect the load to determine if it can be recycled and if so, coordinate pickup and drop-off.</a:t>
            </a:r>
          </a:p>
          <a:p>
            <a:endParaRPr lang="en-US" sz="2000" dirty="0"/>
          </a:p>
          <a:p>
            <a:r>
              <a:rPr lang="en-US" sz="2000" dirty="0" smtClean="0"/>
              <a:t>If the waste cannot be recycled, then large waste items (i.e. couches) may be placed in one of the (3) 40-yard roll-off bins at Bldg. 8219.</a:t>
            </a:r>
          </a:p>
          <a:p>
            <a:endParaRPr lang="en-US" sz="2000" dirty="0" smtClean="0"/>
          </a:p>
          <a:p>
            <a:r>
              <a:rPr lang="en-US" sz="2000" dirty="0" smtClean="0"/>
              <a:t>If the loads cannot fit inside the roll-off bins, then it will need to be hauled to the landfill.  This requires a call to EMD at x 1108; ask to speak with an EPS to coordinate an inspection.</a:t>
            </a:r>
          </a:p>
          <a:p>
            <a:endParaRPr lang="en-US" sz="2000" dirty="0"/>
          </a:p>
          <a:p>
            <a:r>
              <a:rPr lang="en-US" sz="2000" dirty="0" smtClean="0"/>
              <a:t>Make sure Landfill Trip Form (see next slide) is signed by WMD personnel before AND after the load goes to the Landfill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Landfill Trip Authorization ESOP</a:t>
            </a:r>
            <a:endParaRPr lang="en-US" dirty="0"/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90800"/>
            <a:ext cx="3505200" cy="2654491"/>
          </a:xfrm>
        </p:spPr>
        <p:txBody>
          <a:bodyPr>
            <a:normAutofit/>
          </a:bodyPr>
          <a:lstStyle/>
          <a:p>
            <a:r>
              <a:rPr lang="en-US" dirty="0" smtClean="0"/>
              <a:t>This must be signed by WMD personnel before AND after each load goes to the Miramar Landfill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Landfill Trip </a:t>
            </a:r>
            <a:br>
              <a:rPr lang="en-US" dirty="0" smtClean="0"/>
            </a:br>
            <a:r>
              <a:rPr lang="en-US" dirty="0" smtClean="0"/>
              <a:t>Authorization</a:t>
            </a:r>
            <a:br>
              <a:rPr lang="en-US" dirty="0" smtClean="0"/>
            </a:br>
            <a:r>
              <a:rPr lang="en-US" dirty="0" smtClean="0"/>
              <a:t>Form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29958"/>
              </p:ext>
            </p:extLst>
          </p:nvPr>
        </p:nvGraphicFramePr>
        <p:xfrm>
          <a:off x="3810000" y="35689"/>
          <a:ext cx="4953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4" imgW="6683502" imgH="8350651" progId="Word.Document.12">
                  <p:embed/>
                </p:oleObj>
              </mc:Choice>
              <mc:Fallback>
                <p:oleObj name="Document" r:id="rId4" imgW="6683502" imgH="835065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689"/>
                        <a:ext cx="4953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6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-1752600"/>
            <a:ext cx="5867400" cy="1066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3962400" cy="502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Letter </a:t>
            </a:r>
            <a:br>
              <a:rPr lang="en-US" dirty="0" smtClean="0"/>
            </a:br>
            <a:r>
              <a:rPr lang="en-US" dirty="0" smtClean="0"/>
              <a:t>3-13</a:t>
            </a:r>
            <a:br>
              <a:rPr lang="en-US" dirty="0" smtClean="0"/>
            </a:br>
            <a:r>
              <a:rPr lang="en-US" sz="3100" i="1" dirty="0" smtClean="0"/>
              <a:t>-Signed by CO</a:t>
            </a:r>
            <a:br>
              <a:rPr lang="en-US" sz="3100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Prohibits personnel from delivering solid waste to the landfill without contacting the WMD first.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The Miramar Landfill will reject your load if not accompanied by a WMD signed Landfill chit.</a:t>
            </a:r>
            <a:endParaRPr lang="en-US" sz="2700" dirty="0"/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49" y="-9526"/>
            <a:ext cx="6233008" cy="73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0200" y="914400"/>
            <a:ext cx="3429000" cy="2590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Ensure all personnel are briefed on the Landfill Trip Authorization ESOP.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599"/>
            <a:ext cx="6808311" cy="861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838200"/>
            <a:ext cx="3276600" cy="516909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Page 2 of ESOP discusses the Landfill chit form and prohibited items from the </a:t>
            </a:r>
            <a:r>
              <a:rPr lang="en-US" dirty="0"/>
              <a:t>Landfill, Documentation, Record Keeping and Training.</a:t>
            </a:r>
          </a:p>
          <a:p>
            <a:endParaRPr lang="en-US" dirty="0"/>
          </a:p>
        </p:txBody>
      </p:sp>
      <p:pic>
        <p:nvPicPr>
          <p:cNvPr id="5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829761"/>
          </a:xfrm>
        </p:spPr>
        <p:txBody>
          <a:bodyPr/>
          <a:lstStyle/>
          <a:p>
            <a:pPr marL="109728" indent="0"/>
            <a:r>
              <a:rPr lang="en-US" dirty="0"/>
              <a:t>CO’S  ENVIRONMENTAL  </a:t>
            </a:r>
            <a:br>
              <a:rPr lang="en-US" dirty="0"/>
            </a:br>
            <a:r>
              <a:rPr lang="en-US" dirty="0"/>
              <a:t>POLICY  STATEMENT</a:t>
            </a:r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91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Environmental Management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91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2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0" y="609600"/>
            <a:ext cx="3886200" cy="6477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600" b="1" dirty="0" smtClean="0"/>
          </a:p>
          <a:p>
            <a:pPr marL="109728" indent="0">
              <a:buNone/>
            </a:pPr>
            <a:r>
              <a:rPr lang="en-US" sz="1800" b="1" dirty="0" smtClean="0"/>
              <a:t>CO’S</a:t>
            </a:r>
          </a:p>
          <a:p>
            <a:pPr marL="109728" indent="0">
              <a:buNone/>
            </a:pPr>
            <a:r>
              <a:rPr lang="en-US" sz="1800" b="1" dirty="0" smtClean="0"/>
              <a:t>ENVIRONMENTAL  </a:t>
            </a:r>
          </a:p>
          <a:p>
            <a:pPr marL="109728" indent="0">
              <a:buNone/>
            </a:pPr>
            <a:r>
              <a:rPr lang="en-US" sz="1800" b="1" dirty="0" smtClean="0"/>
              <a:t>POLICY </a:t>
            </a:r>
          </a:p>
          <a:p>
            <a:pPr marL="109728" indent="0">
              <a:buNone/>
            </a:pPr>
            <a:r>
              <a:rPr lang="en-US" sz="1800" b="1" dirty="0" smtClean="0"/>
              <a:t>STATEMENT</a:t>
            </a:r>
          </a:p>
          <a:p>
            <a:pPr marL="109728" indent="0">
              <a:buNone/>
            </a:pPr>
            <a:endParaRPr lang="en-US" sz="1400" dirty="0" smtClean="0"/>
          </a:p>
          <a:p>
            <a:r>
              <a:rPr lang="en-US" sz="1800" dirty="0" smtClean="0"/>
              <a:t>Comply with </a:t>
            </a:r>
          </a:p>
          <a:p>
            <a:pPr marL="365760" lvl="1" indent="0">
              <a:buNone/>
            </a:pPr>
            <a:r>
              <a:rPr lang="en-US" sz="1800" dirty="0" smtClean="0"/>
              <a:t>applicable environmental law, regulation and policy.</a:t>
            </a:r>
          </a:p>
          <a:p>
            <a:pPr marL="395478" indent="-285750"/>
            <a:r>
              <a:rPr lang="en-US" sz="1800" dirty="0" smtClean="0"/>
              <a:t>Employ strict Pollution Prevention (P2) efforts.</a:t>
            </a:r>
          </a:p>
          <a:p>
            <a:pPr marL="395478" indent="-285750"/>
            <a:r>
              <a:rPr lang="en-US" sz="1800" dirty="0" smtClean="0"/>
              <a:t>Conserve natural and cultural resources.</a:t>
            </a:r>
          </a:p>
          <a:p>
            <a:pPr marL="395478" indent="-285750"/>
            <a:r>
              <a:rPr lang="en-US" sz="1800" dirty="0" smtClean="0"/>
              <a:t>Clean up past contamination.</a:t>
            </a:r>
          </a:p>
          <a:p>
            <a:pPr marL="395478" indent="-285750"/>
            <a:r>
              <a:rPr lang="en-US" sz="1800" dirty="0" smtClean="0"/>
              <a:t>Minimize any risk to our mission.</a:t>
            </a:r>
          </a:p>
          <a:p>
            <a:pPr marL="395478" indent="-285750"/>
            <a:r>
              <a:rPr lang="en-US" sz="1800" dirty="0" smtClean="0"/>
              <a:t>Continually improve our environmental performance.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2" name="Picture 4" descr="http://media.defense.gov/2015/Aug/28/2001276354/-1/-1/0/150828-M-MC123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65" y="0"/>
            <a:ext cx="21782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0"/>
            <a:ext cx="48006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9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end</a:t>
            </a:r>
            <a:endParaRPr lang="en-US" sz="4800" dirty="0"/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069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09800"/>
            <a:ext cx="8183880" cy="30480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effectLst/>
              </a:rPr>
              <a:t>An EMS is an approach that integrates environmental considerations into our mission activities</a:t>
            </a:r>
            <a:r>
              <a:rPr lang="en-US" sz="2400" dirty="0" smtClean="0">
                <a:effectLst/>
              </a:rPr>
              <a:t>.</a:t>
            </a:r>
            <a:br>
              <a:rPr lang="en-US" sz="2400" dirty="0" smtClean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>It’s nothing more than our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environmental business plan</a:t>
            </a:r>
            <a:endParaRPr lang="en-US" sz="2400" dirty="0"/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6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an EMS?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" y="12954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protect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human health and the environment for our and future generations of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Marines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Increases efficiency and reduces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Improves relationships with surrounding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Reduces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risk to the mission, caused by environmental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Assists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in maintaining and improving the quality of our 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Maintains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readiness by protecting training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Protects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the health of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Marines, Sailors, Military Members, Civilians, Contractors,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their families and surrounding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   		communities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from the environmental impacts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		associated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with Marine Corps activities.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400" dirty="0"/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788091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Practice: Aircraft Fueling or Vehicle Fueling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Aspect: Uses hazardous material and generates hazardous waste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Impact: Hazardous material/waste can leak or spill and pose serious risk to human health &amp; the environment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Practice Controls: Adhere to SOP’s, properly store hazardous materials/waste, use PPE, have spill equipment on hand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</a:rPr>
              <a:t>EMS Example</a:t>
            </a:r>
            <a:endParaRPr lang="en-US" sz="3200" u="sng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39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Pollution Prevention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91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9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.ARNOLD\Desktop\untitled.bmp"/>
          <p:cNvPicPr preferRelativeResize="0"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9144000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88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Reduce,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Re-use, Recycle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Reduce </a:t>
            </a:r>
            <a:r>
              <a:rPr lang="en-US" sz="2400" dirty="0"/>
              <a:t>purchases to only what you </a:t>
            </a:r>
            <a:r>
              <a:rPr lang="en-US" sz="2400" dirty="0" smtClean="0"/>
              <a:t>need and reduce more toxic chemicals if possible</a:t>
            </a:r>
          </a:p>
          <a:p>
            <a:pPr algn="ctr"/>
            <a:endParaRPr lang="en-US" sz="2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Reuse or repurpose materials rather than disposing of them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Recycle </a:t>
            </a:r>
            <a:r>
              <a:rPr lang="en-US" sz="2400" dirty="0"/>
              <a:t>plastics, metals, paper, cardboard, etc.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Utilize </a:t>
            </a:r>
            <a:r>
              <a:rPr lang="en-US" sz="2400" dirty="0"/>
              <a:t>white recycling bins for comingled </a:t>
            </a:r>
            <a:r>
              <a:rPr lang="en-US" sz="2400" dirty="0" smtClean="0"/>
              <a:t>recyclables </a:t>
            </a:r>
            <a:r>
              <a:rPr lang="en-US" sz="2400" dirty="0"/>
              <a:t>or trailers for cardboard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7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5451102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Recycled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Materials/Products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Purchasing printer paper, toner cartridges, toiletries, etc. made from recycled materials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Participating in recycling programs </a:t>
            </a:r>
            <a:r>
              <a:rPr lang="en-US" sz="2000" dirty="0" smtClean="0"/>
              <a:t>and </a:t>
            </a:r>
            <a:r>
              <a:rPr lang="en-US" sz="2000" dirty="0"/>
              <a:t>not throwing recyclables in the </a:t>
            </a:r>
            <a:r>
              <a:rPr lang="en-US" sz="2000" dirty="0" smtClean="0"/>
              <a:t>refuse </a:t>
            </a:r>
            <a:r>
              <a:rPr lang="en-US" sz="2000" dirty="0"/>
              <a:t>trash </a:t>
            </a:r>
            <a:r>
              <a:rPr lang="en-US" sz="2000" dirty="0" smtClean="0"/>
              <a:t>cans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Efficient Products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Energy Star appliances, low energy light </a:t>
            </a:r>
            <a:r>
              <a:rPr lang="en-US" sz="2000" dirty="0" smtClean="0"/>
              <a:t>bulbs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Fuels &amp; Vehicles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Biodiesel, electric vehicles, </a:t>
            </a:r>
            <a:r>
              <a:rPr lang="en-US" sz="2000" dirty="0" smtClean="0"/>
              <a:t>hybrids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Bio-Based Products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Commercial/Industrial products that use bio materials as opposed to manufactured/synthetic </a:t>
            </a:r>
            <a:r>
              <a:rPr lang="en-US" sz="2000" dirty="0" smtClean="0"/>
              <a:t>materials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Reduces hazards in </a:t>
            </a:r>
            <a:r>
              <a:rPr lang="en-US" sz="2000" dirty="0"/>
              <a:t>manufacturing processes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andrew.DEPAOLO\Pictures\MCAS_Miramar_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7254"/>
            <a:ext cx="1396991" cy="12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Andy\Documents\EMS LOGOS\Final\MCAS_Mantis_Clear_EM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658715"/>
            <a:ext cx="1504949" cy="11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7DE63CEF86C548881C11C7ACD74E5A" ma:contentTypeVersion="2" ma:contentTypeDescription="Create a new document." ma:contentTypeScope="" ma:versionID="c6675b63d1ee11ca3697d289cc614e70">
  <xsd:schema xmlns:xsd="http://www.w3.org/2001/XMLSchema" xmlns:xs="http://www.w3.org/2001/XMLSchema" xmlns:p="http://schemas.microsoft.com/office/2006/metadata/properties" xmlns:ns2="9c8955cf-2400-4265-ac8b-8629dd3a8c8b" targetNamespace="http://schemas.microsoft.com/office/2006/metadata/properties" ma:root="true" ma:fieldsID="95cb32bbdb7e86dc2f07d35850014902" ns2:_="">
    <xsd:import namespace="9c8955cf-2400-4265-ac8b-8629dd3a8c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955cf-2400-4265-ac8b-8629dd3a8c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8955cf-2400-4265-ac8b-8629dd3a8c8b">YK6XSQF3TTZ5-9-2384</_dlc_DocId>
    <_dlc_DocIdUrl xmlns="9c8955cf-2400-4265-ac8b-8629dd3a8c8b">
      <Url>https://portal.3maw.usmc.mil/doss/_layouts/DocIdRedir.aspx?ID=YK6XSQF3TTZ5-9-2384</Url>
      <Description>YK6XSQF3TTZ5-9-2384</Description>
    </_dlc_DocIdUrl>
  </documentManagement>
</p:properties>
</file>

<file path=customXml/itemProps1.xml><?xml version="1.0" encoding="utf-8"?>
<ds:datastoreItem xmlns:ds="http://schemas.openxmlformats.org/officeDocument/2006/customXml" ds:itemID="{AB8B0FF7-4A70-4719-90CC-C77D9E4C8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15F71A-C4EE-4C2B-904A-BB4EBAA8B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955cf-2400-4265-ac8b-8629dd3a8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671EF6-3FF5-49D8-88AE-BBC6ABEA9B8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02F194E-BD5D-44C3-9237-5DB511923BD0}">
  <ds:schemaRefs>
    <ds:schemaRef ds:uri="http://purl.org/dc/dcmitype/"/>
    <ds:schemaRef ds:uri="http://schemas.openxmlformats.org/package/2006/metadata/core-properties"/>
    <ds:schemaRef ds:uri="9c8955cf-2400-4265-ac8b-8629dd3a8c8b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7417</TotalTime>
  <Words>1315</Words>
  <Application>Microsoft Office PowerPoint</Application>
  <PresentationFormat>On-screen Show (4:3)</PresentationFormat>
  <Paragraphs>170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Concourse</vt:lpstr>
      <vt:lpstr>Document</vt:lpstr>
      <vt:lpstr>MCAS Miramar Environmental Management</vt:lpstr>
      <vt:lpstr>Air Emissions, Stormwater, Hazardous Waste, Universal Waste, E-Waste, Recycling, Reusable shop towel Program just to name a few.</vt:lpstr>
      <vt:lpstr>Environmental Management System </vt:lpstr>
      <vt:lpstr>An EMS is an approach that integrates environmental considerations into our mission activities.  It’s nothing more than our  environmental business plan</vt:lpstr>
      <vt:lpstr>PowerPoint Presentation</vt:lpstr>
      <vt:lpstr>EMS Example</vt:lpstr>
      <vt:lpstr>Pollution Prevention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Stormwater compliance</vt:lpstr>
      <vt:lpstr>Stormwater compliance</vt:lpstr>
      <vt:lpstr>Stormwater compliance</vt:lpstr>
      <vt:lpstr>Stormwater compliance</vt:lpstr>
      <vt:lpstr>Stormwater compliance</vt:lpstr>
      <vt:lpstr>Greening Through Procurement </vt:lpstr>
      <vt:lpstr>PowerPoint Presentation</vt:lpstr>
      <vt:lpstr>PowerPoint Presentation</vt:lpstr>
      <vt:lpstr>PowerPoint Presentation</vt:lpstr>
      <vt:lpstr>PowerPoint Presentation</vt:lpstr>
      <vt:lpstr>Landfill Trip Authorization ESOP</vt:lpstr>
      <vt:lpstr>Landfill Trip Authorization ESOP</vt:lpstr>
      <vt:lpstr>Landfill Trip  Authorization Form</vt:lpstr>
      <vt:lpstr>Policy Letter  3-13 -Signed by CO  Prohibits personnel from delivering solid waste to the landfill without contacting the WMD first.  The Miramar Landfill will reject your load if not accompanied by a WMD signed Landfill chit.</vt:lpstr>
      <vt:lpstr>Ensure all personnel are briefed on the Landfill Trip Authorization ESOP.</vt:lpstr>
      <vt:lpstr>PowerPoint Presentation</vt:lpstr>
      <vt:lpstr>CO’S  ENVIRONMENTAL   POLICY  STATEMENT</vt:lpstr>
      <vt:lpstr> </vt:lpstr>
      <vt:lpstr>The end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Management System</dc:title>
  <dc:creator>Arnold Sgt David S</dc:creator>
  <cp:lastModifiedBy>Depaolo CIV Andrew J Jr.</cp:lastModifiedBy>
  <cp:revision>109</cp:revision>
  <cp:lastPrinted>2014-10-06T21:46:28Z</cp:lastPrinted>
  <dcterms:created xsi:type="dcterms:W3CDTF">2014-06-05T21:46:35Z</dcterms:created>
  <dcterms:modified xsi:type="dcterms:W3CDTF">2017-01-27T17:24:15Z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0x010100B87DE63CEF86C548881C11C7ACD74E5A</vt:lpwstr>
  </property>
  <property fmtid="{D5CDD505-2E9C-101B-9397-08002B2CF9AE}" pid="3" name="_dlc_DocIdItemGuid">
    <vt:lpwstr>45891ec4-221b-49f8-909b-7b333bee19db</vt:lpwstr>
  </property>
</Properties>
</file>